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3" r:id="rId3"/>
    <p:sldId id="259" r:id="rId4"/>
    <p:sldId id="294" r:id="rId5"/>
    <p:sldId id="293" r:id="rId6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User" initials="WU" lastIdx="2" clrIdx="0">
    <p:extLst>
      <p:ext uri="{19B8F6BF-5375-455C-9EA6-DF929625EA0E}">
        <p15:presenceInfo xmlns:p15="http://schemas.microsoft.com/office/powerpoint/2012/main" userId="Windows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F47F"/>
    <a:srgbClr val="2FC9FF"/>
    <a:srgbClr val="FF99FF"/>
    <a:srgbClr val="1EEAD2"/>
    <a:srgbClr val="CC0099"/>
    <a:srgbClr val="07B907"/>
    <a:srgbClr val="308B90"/>
    <a:srgbClr val="CC66FF"/>
    <a:srgbClr val="FFCC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C4EB2BB-D5ED-C8DB-665B-7AEC411939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6526F7-6CCC-7EC2-2949-B7AA2CBE91E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D72EA587-07EF-4310-B29F-30C463BE3E4D}" type="datetimeFigureOut">
              <a:rPr lang="fa-IR" smtClean="0"/>
              <a:t>13/12/1444</a:t>
            </a:fld>
            <a:endParaRPr lang="fa-I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050CCE-0736-D102-19A7-65BEC9F0563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5D3789-6C80-32EB-BEEF-E50C1D712C9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1477AA6B-ECFF-4F1A-9C54-1B6AA43AFEF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71787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87C5AA9B-EC5F-4D93-97DE-13E120FA4E07}" type="datetimeFigureOut">
              <a:rPr lang="fa-IR" smtClean="0"/>
              <a:t>13/12/1444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9454A83D-31D8-465A-A38A-180D3E946D7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29353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E73EB-F6E8-B231-BC5B-F6E88FC9D9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CA5C88-0142-BFC3-98C7-280ED5B30A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6D6189-A509-AD41-417A-87D520574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365F-7A4A-408B-AF77-58C471DF0E05}" type="datetime8">
              <a:rPr lang="fa-IR" smtClean="0"/>
              <a:t>01 ژوئيه 23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14798-878C-B233-F454-1B6B3E1E1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D1B6F-0DB7-AFC7-D274-5330B7698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CF6F-C5AB-4E99-8968-F85FAE65429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3661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07836-B81A-FD16-9295-EBF713AA5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E14989-C670-1EA4-1BD1-04FC12E6DE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DA4A-DAC5-FB73-3FE0-56633FE9A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0E22-9AFF-41AB-B357-D49D8DA3D926}" type="datetime8">
              <a:rPr lang="fa-IR" smtClean="0"/>
              <a:t>01 ژوئيه 23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6E939A-B1B2-4DA0-507E-7618690DB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C34FD5-47EE-50E8-0645-10EC5AB35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CF6F-C5AB-4E99-8968-F85FAE65429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9391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6F72B1-6C33-2A86-B638-6810B13889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FED4F9-61CB-2300-E1E1-19D5954581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CA37B-FD51-3875-29C9-EF77EEBD1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013AE-3316-4108-B43C-C1D30A5589B1}" type="datetime8">
              <a:rPr lang="fa-IR" smtClean="0"/>
              <a:t>01 ژوئيه 23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0D66D-52BA-4CEA-FB79-063CC8B89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CD8DD-3D5E-84D7-A252-D13CA775A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CF6F-C5AB-4E99-8968-F85FAE65429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73905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2B41E-1911-8DE9-70E7-CEABC698F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EF586-B027-D20D-BC71-E419FB227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7294A1-E4D1-69C8-40AB-B59FFD9C0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D68D-2106-4DA2-B0F0-550C67AC75EA}" type="datetime8">
              <a:rPr lang="fa-IR" smtClean="0"/>
              <a:t>01 ژوئيه 23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183FC-5920-E6E9-B869-0F7A61DAA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102F5F-1905-4AE0-257D-ED2C41108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CF6F-C5AB-4E99-8968-F85FAE65429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72671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50FFC-36BF-F2DF-DB81-67B6E49E6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1026FB-3835-0BB8-AA15-543E21172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48CBF-88EF-0E6E-DBF2-5B1E31F32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379C-DEF7-4A2C-B23C-13FFC695992F}" type="datetime8">
              <a:rPr lang="fa-IR" smtClean="0"/>
              <a:t>01 ژوئيه 23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17C97-A732-77E4-0399-E6AB243B4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90DCE5-9D6F-5334-535E-4A67BD7DB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CF6F-C5AB-4E99-8968-F85FAE65429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79370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AD0DF-3C7E-6D01-2BDD-68C5E74FF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8F00B-F8E9-6620-4BF2-6DCC4746A5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61502E-E02F-5759-59BF-C77E9F8117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2E68D4-BAD8-91CB-EE37-CFAC273C9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ADCC6-DB72-4E6E-A7D6-69C9AD4CDF0E}" type="datetime8">
              <a:rPr lang="fa-IR" smtClean="0"/>
              <a:t>01 ژوئيه 23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D1B5D5-021B-ADE0-9B16-1DFD41744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A6221-46E7-2A80-82F8-47A589CFA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CF6F-C5AB-4E99-8968-F85FAE65429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8776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319B1-46AE-5717-5EA3-015215DD0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5D2958-CFD3-1C78-1E99-E81054D9FF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B7FC9A-7A3A-E37A-11DF-8824DA92AB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3BA36C-5F8C-1297-E05F-26654DF6AC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178EA6-6B79-FF45-DF3A-4D0F4873DB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B27F7-9D01-E74E-FD3E-4A545111E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EEED-E6A9-4DAB-832A-18053269AC1F}" type="datetime8">
              <a:rPr lang="fa-IR" smtClean="0"/>
              <a:t>01 ژوئيه 23</a:t>
            </a:fld>
            <a:endParaRPr lang="fa-I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05796D-7AAE-44B2-7ECC-CF983DA5C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4D9264-C78C-59AC-7BA1-7D54EED59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CF6F-C5AB-4E99-8968-F85FAE65429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71023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B6B72-3AF3-C73F-7771-5A214221B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E97DEC-55D9-6031-FDBF-85A96E7D9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4586-E366-43B1-BAEC-3313FB6ACF8B}" type="datetime8">
              <a:rPr lang="fa-IR" smtClean="0"/>
              <a:t>01 ژوئيه 23</a:t>
            </a:fld>
            <a:endParaRPr lang="fa-I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481CBF-2774-CB01-565D-C1FF61016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01DE3E-2CF5-4B74-151F-42C3A1811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CF6F-C5AB-4E99-8968-F85FAE65429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29003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B59835-2EAF-4BE0-F207-8C1E2622C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D1EE-E893-4D88-9FB5-9AFA7A1A0002}" type="datetime8">
              <a:rPr lang="fa-IR" smtClean="0"/>
              <a:t>01 ژوئيه 23</a:t>
            </a:fld>
            <a:endParaRPr lang="fa-I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6B7504-3475-57E7-0445-338DDAD17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1D2C40-191A-D005-D4D3-2B41D36FA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CF6F-C5AB-4E99-8968-F85FAE65429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92784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195A4-692B-8DAC-0270-5119C4CD2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92437-B106-5702-F578-5B4E33848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3FDC51-0729-3722-E65C-A315343AC9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33A615-7B5D-B8D3-41B9-B41490A2F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513B3-E64F-4020-B124-F35DE93D7B98}" type="datetime8">
              <a:rPr lang="fa-IR" smtClean="0"/>
              <a:t>01 ژوئيه 23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F24637-CA92-8AF3-9CD6-C7C1EBBD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733886-EEA1-C44C-2616-F31529416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CF6F-C5AB-4E99-8968-F85FAE65429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2887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BA85F-B2AC-D70F-F466-02F554CBC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57C3A3-044D-7121-C9BC-61496D37FD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F068F7-9F87-773A-198C-F7C0261AC3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F57CF1-54D4-E864-9955-E6610A0B2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F9E21-1374-46B3-85FA-08DE039A926D}" type="datetime8">
              <a:rPr lang="fa-IR" smtClean="0"/>
              <a:t>01 ژوئيه 23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21B439-0A4B-0700-C877-668B8E8E1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F3A922-0882-909F-5F31-F2F36317F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CF6F-C5AB-4E99-8968-F85FAE65429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51314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CB14E1-20D2-D112-8526-CFAB72F3D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D062D-8382-A5A7-FB82-344677A17A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0B14F0-8DEC-ABBB-6854-2DC332B53A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6D665-FA18-4185-905F-B1AAAD53FE8A}" type="datetime8">
              <a:rPr lang="fa-IR" smtClean="0"/>
              <a:t>01 ژوئيه 23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C31B0-AEAE-7C0A-4207-3A14943BCC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4B13D4-2B4D-0D5E-DC52-C72C81615D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4CF6F-C5AB-4E99-8968-F85FAE65429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56515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EAF5D27-0D80-12BD-6707-509692E361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"/>
          <a:stretch/>
        </p:blipFill>
        <p:spPr>
          <a:xfrm>
            <a:off x="944513" y="209778"/>
            <a:ext cx="10302974" cy="643844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7A7778-E182-5CDF-AB02-23AD73D91101}"/>
              </a:ext>
            </a:extLst>
          </p:cNvPr>
          <p:cNvSpPr txBox="1"/>
          <p:nvPr/>
        </p:nvSpPr>
        <p:spPr>
          <a:xfrm>
            <a:off x="2476951" y="2782669"/>
            <a:ext cx="433466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GB" sz="3600" b="1" dirty="0">
                <a:cs typeface="+mj-cs"/>
              </a:rPr>
              <a:t>In the name of God</a:t>
            </a:r>
            <a:endParaRPr lang="fa-IR" sz="3600" b="1" dirty="0">
              <a:cs typeface="+mj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CF6F-C5AB-4E99-8968-F85FAE654296}" type="slidenum">
              <a:rPr lang="fa-IR" smtClean="0"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31130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41A5C-4C63-0C97-13EC-130982150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670" y="1825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Types of nucleic acids </a:t>
            </a:r>
            <a:endParaRPr lang="fa-IR" sz="3600" b="1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36A9886-8DF3-BD76-B300-08F095E092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03127" y="1343818"/>
            <a:ext cx="4785745" cy="478574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CF6F-C5AB-4E99-8968-F85FAE654296}" type="slidenum">
              <a:rPr lang="fa-IR" smtClean="0"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46501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53D55-605D-4184-10CB-17462D430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26585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b="1" dirty="0"/>
              <a:t>What is Nucleic acids extraction?</a:t>
            </a:r>
            <a:endParaRPr lang="fa-IR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A41CD-D2BA-0200-AFC5-3BCDC5C36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52148"/>
            <a:ext cx="10515600" cy="4351338"/>
          </a:xfrm>
        </p:spPr>
        <p:txBody>
          <a:bodyPr/>
          <a:lstStyle/>
          <a:p>
            <a:pPr algn="just"/>
            <a:r>
              <a:rPr lang="en-US" dirty="0"/>
              <a:t>Nucleic acids extraction is a process that used to purify DNA or RNA by using chemical or physical methods from a biological sample or separating nucleic acids from protein, cell membranes, and other cellular components.</a:t>
            </a:r>
            <a:endParaRPr lang="fa-IR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0E289E4-9EDD-850B-A8EE-BB7AD6CEB5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5070" y="2777711"/>
            <a:ext cx="5673930" cy="401658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CF6F-C5AB-4E99-8968-F85FAE654296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89575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CBB68-2D75-1044-AE64-F8B8D6F93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730" y="192569"/>
            <a:ext cx="10515600" cy="736531"/>
          </a:xfrm>
        </p:spPr>
        <p:txBody>
          <a:bodyPr>
            <a:normAutofit/>
          </a:bodyPr>
          <a:lstStyle/>
          <a:p>
            <a:r>
              <a:rPr lang="en-GB" sz="3600" b="1" dirty="0"/>
              <a:t>Brief history</a:t>
            </a:r>
            <a:endParaRPr lang="fa-IR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385E2-62D8-B68D-E642-E7242866C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33989"/>
            <a:ext cx="5719959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 Friedrich Miescher (1869)</a:t>
            </a:r>
          </a:p>
          <a:p>
            <a:pPr marL="0" indent="0" algn="ctr">
              <a:buNone/>
            </a:pPr>
            <a:r>
              <a:rPr lang="en-US" dirty="0"/>
              <a:t> </a:t>
            </a:r>
          </a:p>
          <a:p>
            <a:pPr marL="0" indent="0" algn="ctr">
              <a:buNone/>
            </a:pPr>
            <a:r>
              <a:rPr lang="en-US" dirty="0"/>
              <a:t> isolation of  the cell material “nuclei” or “nucleic acid” and developing a method for nucleic acid isolation </a:t>
            </a:r>
          </a:p>
          <a:p>
            <a:pPr marL="0" indent="0" algn="ctr">
              <a:buNone/>
            </a:pPr>
            <a:r>
              <a:rPr lang="en-US" dirty="0"/>
              <a:t>(RNA and DNA)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32D0328B-CF85-9CB3-0566-EE77758B8EE0}"/>
              </a:ext>
            </a:extLst>
          </p:cNvPr>
          <p:cNvSpPr/>
          <p:nvPr/>
        </p:nvSpPr>
        <p:spPr>
          <a:xfrm rot="5612125">
            <a:off x="2318607" y="2359868"/>
            <a:ext cx="304800" cy="212035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rgbClr val="00206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427B8DC-7763-5068-4B02-5A912B2A79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9959" y="1169143"/>
            <a:ext cx="6068690" cy="508942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CF6F-C5AB-4E99-8968-F85FAE654296}" type="slidenum">
              <a:rPr lang="fa-IR" smtClean="0"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74864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CBB68-2D75-1044-AE64-F8B8D6F93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739" y="91644"/>
            <a:ext cx="10515600" cy="736531"/>
          </a:xfrm>
        </p:spPr>
        <p:txBody>
          <a:bodyPr>
            <a:normAutofit/>
          </a:bodyPr>
          <a:lstStyle/>
          <a:p>
            <a:r>
              <a:rPr lang="en-GB" sz="3600" b="1" dirty="0"/>
              <a:t>Brief history</a:t>
            </a:r>
            <a:endParaRPr lang="fa-IR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385E2-62D8-B68D-E642-E7242866C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22978" y="608423"/>
            <a:ext cx="6218583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 </a:t>
            </a:r>
          </a:p>
          <a:p>
            <a:pPr marL="0" indent="0" algn="ctr">
              <a:buNone/>
            </a:pPr>
            <a:r>
              <a:rPr lang="en-US" sz="2400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24EA0B-773F-5DDA-9256-E7772887E05F}"/>
              </a:ext>
            </a:extLst>
          </p:cNvPr>
          <p:cNvSpPr txBox="1"/>
          <p:nvPr/>
        </p:nvSpPr>
        <p:spPr>
          <a:xfrm>
            <a:off x="6474345" y="907737"/>
            <a:ext cx="5215214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/>
              <a:t>Stahl and Meselson (1956)     </a:t>
            </a:r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developing a full-function protocol for DNA extraction (The density gradient centrifugation protocol) </a:t>
            </a:r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It was the first protocol described for isolating DNA from </a:t>
            </a:r>
            <a:r>
              <a:rPr lang="en-US" sz="2400" i="1" dirty="0"/>
              <a:t>E.coli </a:t>
            </a:r>
            <a:r>
              <a:rPr lang="en-US" sz="2400" dirty="0"/>
              <a:t>bacteria.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5A54936-C0CB-B2FD-A1AC-4ADF6E6532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0803" y="1531939"/>
            <a:ext cx="243861" cy="32921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5E8639D-68A6-2137-0026-A17A46ED45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8793" y="3429000"/>
            <a:ext cx="243861" cy="32921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AAC9A4A-312D-9F78-1738-8B45E0A0167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0"/>
          <a:stretch/>
        </p:blipFill>
        <p:spPr>
          <a:xfrm>
            <a:off x="1917493" y="3740169"/>
            <a:ext cx="2885126" cy="295712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C999557-6324-D0CD-AAF1-E07CFCE5B55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" t="219" r="129" b="129"/>
          <a:stretch/>
        </p:blipFill>
        <p:spPr>
          <a:xfrm>
            <a:off x="461635" y="907737"/>
            <a:ext cx="5370444" cy="253558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CF6F-C5AB-4E99-8968-F85FAE654296}" type="slidenum">
              <a:rPr lang="fa-IR" smtClean="0"/>
              <a:t>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28005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</TotalTime>
  <Words>133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Types of nucleic acids </vt:lpstr>
      <vt:lpstr>What is Nucleic acids extraction?</vt:lpstr>
      <vt:lpstr>Brief history</vt:lpstr>
      <vt:lpstr>Brief history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</cp:lastModifiedBy>
  <cp:revision>44</cp:revision>
  <dcterms:created xsi:type="dcterms:W3CDTF">2023-05-18T17:32:52Z</dcterms:created>
  <dcterms:modified xsi:type="dcterms:W3CDTF">2023-07-01T18:22:08Z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1391048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S10.0.0</vt:lpwstr>
  </property>
</Properties>
</file>